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19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3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82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2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44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64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92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3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29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4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6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41B595-366B-43E2-A22E-EA6A78C03F06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72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0DC895F7-4E59-40FB-87DD-ACE47F94C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62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bstract smoke background">
            <a:extLst>
              <a:ext uri="{FF2B5EF4-FFF2-40B4-BE49-F238E27FC236}">
                <a16:creationId xmlns:a16="http://schemas.microsoft.com/office/drawing/2014/main" id="{3EA1F6DC-B3F7-E541-C00F-F8490D5BAB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t="6492" b="8922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1A4C720E-710D-44F8-A8D7-2BAA61E18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CE62B2-18F3-12F9-F0E4-139D98E1E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6720" y="1964267"/>
            <a:ext cx="9463405" cy="2421464"/>
          </a:xfrm>
        </p:spPr>
        <p:txBody>
          <a:bodyPr>
            <a:noAutofit/>
          </a:bodyPr>
          <a:lstStyle/>
          <a:p>
            <a:pPr algn="ctr"/>
            <a:r>
              <a:rPr lang="bg-BG" sz="8800" b="1" dirty="0"/>
              <a:t>Осъзнато </a:t>
            </a:r>
            <a:r>
              <a:rPr lang="bg-BG" sz="8800" b="1"/>
              <a:t>родиТелство</a:t>
            </a:r>
            <a:endParaRPr lang="bg-BG" sz="8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285087-0CD2-4C92-AD80-A602FFB43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321" y="4815840"/>
            <a:ext cx="10485119" cy="975359"/>
          </a:xfrm>
        </p:spPr>
        <p:txBody>
          <a:bodyPr>
            <a:normAutofit/>
          </a:bodyPr>
          <a:lstStyle/>
          <a:p>
            <a:r>
              <a:rPr lang="bg-BG" sz="2000" dirty="0"/>
              <a:t>Галина </a:t>
            </a:r>
            <a:r>
              <a:rPr lang="bg-BG" sz="2000" dirty="0" err="1"/>
              <a:t>генова</a:t>
            </a:r>
            <a:endParaRPr lang="bg-BG" sz="2000" dirty="0"/>
          </a:p>
          <a:p>
            <a:r>
              <a:rPr lang="bg-BG" sz="2000" dirty="0"/>
              <a:t>психолог</a:t>
            </a:r>
          </a:p>
        </p:txBody>
      </p:sp>
    </p:spTree>
    <p:extLst>
      <p:ext uri="{BB962C8B-B14F-4D97-AF65-F5344CB8AC3E}">
        <p14:creationId xmlns:p14="http://schemas.microsoft.com/office/powerpoint/2010/main" val="343351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290D9-E3AC-2EE3-8320-964164FA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bg-BG" b="1" dirty="0"/>
            </a:br>
            <a:r>
              <a:rPr lang="bg-BG" b="1" dirty="0"/>
              <a:t>осъзнати към своите вътрешни преживявания</a:t>
            </a:r>
            <a:br>
              <a:rPr lang="bg-BG" b="1" dirty="0"/>
            </a:br>
            <a:endParaRPr lang="bg-B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F5FC9-1967-6907-6764-5EFC41C6E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400" dirty="0"/>
              <a:t>Необходимост да познаваме детската реалност и да преосмислим митовете от нашето собствено възпитание и родителско поведение.</a:t>
            </a:r>
          </a:p>
          <a:p>
            <a:r>
              <a:rPr lang="bg-BG" sz="2400" dirty="0"/>
              <a:t>Не бива да отричаме и нашето собствено развитие, а да го приемем като предпоставка за различна опитност и да интегрираме ново познание.</a:t>
            </a:r>
          </a:p>
          <a:p>
            <a:r>
              <a:rPr lang="bg-BG" sz="2400" dirty="0"/>
              <a:t>Да излекуваме своите травми.</a:t>
            </a:r>
          </a:p>
          <a:p>
            <a:r>
              <a:rPr lang="bg-BG" sz="2400" dirty="0"/>
              <a:t>Да развиваме себе си като личности. </a:t>
            </a:r>
          </a:p>
          <a:p>
            <a:r>
              <a:rPr lang="bg-BG" sz="2400" dirty="0"/>
              <a:t>Да се погрижим за собственото си психично, емоционално и физическо здраве.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695131905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F6A9299-1D12-47E2-9DD4-03342553C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FC8368-F3BA-A00E-9164-D37A6B53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458" y="639097"/>
            <a:ext cx="6593075" cy="16124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bg-BG" sz="3600" cap="all" dirty="0"/>
              <a:t>Съзнателно или не, ние като родители изграждаме сценария на живота на нашето дете</a:t>
            </a:r>
            <a:endParaRPr lang="en-US" sz="3600" cap="al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9AE44F-4F1B-80B8-041F-0C04B29257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538" r="16804" b="-1"/>
          <a:stretch/>
        </p:blipFill>
        <p:spPr>
          <a:xfrm>
            <a:off x="20" y="975"/>
            <a:ext cx="4635988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73C3D-033A-3C1F-D746-853250ABC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5458" y="1767840"/>
            <a:ext cx="6593075" cy="53136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/>
              <a:buChar char="•"/>
            </a:pPr>
            <a:r>
              <a:rPr lang="bg-BG" sz="2800" dirty="0"/>
              <a:t>План на живот в процес на реализация, създаден в ранното детство под натиска на родителите ни.</a:t>
            </a:r>
          </a:p>
          <a:p>
            <a:pPr>
              <a:buFont typeface="Arial"/>
              <a:buChar char="•"/>
            </a:pPr>
            <a:r>
              <a:rPr lang="bg-BG" sz="2800" dirty="0"/>
              <a:t>Сценарият се подкрепя в голяма степен от родителите несъзнавано – с поведение, реплики, оценки, приемане и отхвърляне.</a:t>
            </a:r>
          </a:p>
          <a:p>
            <a:pPr>
              <a:buFont typeface="Arial"/>
              <a:buChar char="•"/>
            </a:pPr>
            <a:r>
              <a:rPr lang="bg-BG" sz="2800" dirty="0"/>
              <a:t>Сценарият е толкова значим, че ние изкривяваме реалността за да оправдаем своя сценарий.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966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3AAF-B54D-5517-90D5-E730A8120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4795519"/>
          </a:xfrm>
        </p:spPr>
        <p:txBody>
          <a:bodyPr/>
          <a:lstStyle/>
          <a:p>
            <a:pPr algn="ctr"/>
            <a:r>
              <a:rPr lang="bg-BG" sz="4400" dirty="0"/>
              <a:t>Присъстващият родител е по-полезен от неглижиращия родител, но </a:t>
            </a:r>
            <a:r>
              <a:rPr lang="bg-BG" sz="4400" dirty="0" err="1"/>
              <a:t>свръхобгрижващият</a:t>
            </a:r>
            <a:r>
              <a:rPr lang="bg-BG" sz="4400" dirty="0"/>
              <a:t> родител нанася повече вреда в дългосрочен план</a:t>
            </a:r>
            <a:r>
              <a:rPr lang="bg-B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31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E53EDA-3B94-4F6B-9E86-D3BB9EBB9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0CC97-A132-118C-0BE5-6B7239B6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ctr"/>
            <a:r>
              <a:rPr lang="bg-BG"/>
              <a:t>Осъзнато родителство</a:t>
            </a:r>
            <a:r>
              <a:rPr lang="en-US"/>
              <a:t> </a:t>
            </a:r>
            <a:endParaRPr lang="bg-BG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EFD79F-7790-479B-B7DB-BD0D8C101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6923" y="1668780"/>
            <a:ext cx="0" cy="35204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EEC2E-8988-7531-6DE0-CF4CCCD2E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658" y="375920"/>
            <a:ext cx="6517543" cy="6217920"/>
          </a:xfrm>
        </p:spPr>
        <p:txBody>
          <a:bodyPr>
            <a:normAutofit/>
          </a:bodyPr>
          <a:lstStyle/>
          <a:p>
            <a:r>
              <a:rPr lang="bg-BG" sz="2000" dirty="0"/>
              <a:t>Стремим се да изградим достатъчно добра любяща, основана на разбиране връзка с детето.</a:t>
            </a:r>
          </a:p>
          <a:p>
            <a:r>
              <a:rPr lang="bg-BG" sz="2000" dirty="0"/>
              <a:t>Какви са нашите потребности, какви са на детето ни.</a:t>
            </a:r>
          </a:p>
          <a:p>
            <a:r>
              <a:rPr lang="bg-BG" sz="2000" dirty="0"/>
              <a:t>Разрешаваме повече отколкото забраняваме. Мярката я слагаме ние, а не детето.</a:t>
            </a:r>
          </a:p>
          <a:p>
            <a:r>
              <a:rPr lang="bg-BG" sz="2000" dirty="0"/>
              <a:t>Дисциплина и взаимоотношение, а не надмощие.</a:t>
            </a:r>
          </a:p>
          <a:p>
            <a:r>
              <a:rPr lang="bg-BG" sz="2000" dirty="0"/>
              <a:t>Повече окуражаване по-малко критика.</a:t>
            </a:r>
          </a:p>
          <a:p>
            <a:r>
              <a:rPr lang="bg-BG" sz="2000" dirty="0"/>
              <a:t>Комуникация между родител/дете, основана на уважение и сътрудничество с детето.</a:t>
            </a:r>
          </a:p>
          <a:p>
            <a:r>
              <a:rPr lang="bg-BG" sz="2000" dirty="0"/>
              <a:t>Разбиране на динамиката на детското развитие, кои са нормалните детски прояви, кога да позволим и кога да забраним.</a:t>
            </a:r>
          </a:p>
          <a:p>
            <a:r>
              <a:rPr lang="bg-BG" sz="2000" dirty="0"/>
              <a:t>Поставяме моралните стимули пред материалните, прегръдка, игра и време с детето.</a:t>
            </a:r>
          </a:p>
          <a:p>
            <a:r>
              <a:rPr lang="bg-BG" sz="2000" dirty="0"/>
              <a:t>Да изградим доверена връзка, като внимаваме с етикетите и сравненията.</a:t>
            </a:r>
          </a:p>
          <a:p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530988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8E8E8-2755-37B7-A5E6-9237EFEC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66800"/>
          </a:xfrm>
        </p:spPr>
        <p:txBody>
          <a:bodyPr>
            <a:normAutofit/>
          </a:bodyPr>
          <a:lstStyle/>
          <a:p>
            <a:pPr algn="ctr"/>
            <a:r>
              <a:rPr lang="bg-BG" sz="4400" b="1" dirty="0"/>
              <a:t>Родителски роли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8AE86-AADE-57AE-0897-20DFDF0FC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1889760"/>
            <a:ext cx="4996923" cy="4815840"/>
          </a:xfrm>
        </p:spPr>
        <p:txBody>
          <a:bodyPr>
            <a:normAutofit lnSpcReduction="10000"/>
          </a:bodyPr>
          <a:lstStyle/>
          <a:p>
            <a:r>
              <a:rPr lang="bg-BG" sz="3200" dirty="0"/>
              <a:t>Опитвайте се да не ги спасявате от света</a:t>
            </a:r>
            <a:r>
              <a:rPr lang="en-US" sz="3200" dirty="0"/>
              <a:t>  </a:t>
            </a:r>
            <a:endParaRPr lang="bg-BG" sz="3200" dirty="0"/>
          </a:p>
          <a:p>
            <a:r>
              <a:rPr lang="bg-BG" sz="3200" dirty="0"/>
              <a:t>Без чувството за вина</a:t>
            </a:r>
          </a:p>
          <a:p>
            <a:r>
              <a:rPr lang="bg-BG" sz="3200" dirty="0"/>
              <a:t>Не правете децата център на света</a:t>
            </a:r>
          </a:p>
          <a:p>
            <a:r>
              <a:rPr lang="bg-BG" sz="3200" dirty="0"/>
              <a:t>Не бъркайте дисциплината с наказание</a:t>
            </a:r>
          </a:p>
          <a:p>
            <a:r>
              <a:rPr lang="bg-BG" sz="3200" dirty="0"/>
              <a:t>Не отстъпвайте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84556-2D5A-9121-421A-C7B7869BE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23483" y="1219200"/>
            <a:ext cx="4995334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bg-BG" sz="3600" dirty="0"/>
          </a:p>
          <a:p>
            <a:r>
              <a:rPr lang="bg-BG" sz="3200" dirty="0"/>
              <a:t>Създайте любяща среда</a:t>
            </a:r>
          </a:p>
          <a:p>
            <a:r>
              <a:rPr lang="bg-BG" sz="3200" dirty="0"/>
              <a:t>Уважавайте</a:t>
            </a:r>
          </a:p>
          <a:p>
            <a:r>
              <a:rPr lang="bg-BG" sz="3200" dirty="0"/>
              <a:t>Подкрепяйте</a:t>
            </a:r>
          </a:p>
          <a:p>
            <a:r>
              <a:rPr lang="bg-BG" sz="3200" dirty="0"/>
              <a:t>Изслушвайте </a:t>
            </a:r>
          </a:p>
          <a:p>
            <a:r>
              <a:rPr lang="bg-BG" sz="3200" dirty="0"/>
              <a:t>Научете ги да анализират чувствата си и да им помогнете да се справят с тях</a:t>
            </a:r>
          </a:p>
          <a:p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0984547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03FC-CCF0-B617-2A04-2C4C6816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36800"/>
            <a:ext cx="10131425" cy="2651760"/>
          </a:xfrm>
        </p:spPr>
        <p:txBody>
          <a:bodyPr>
            <a:normAutofit/>
          </a:bodyPr>
          <a:lstStyle/>
          <a:p>
            <a:pPr algn="ctr"/>
            <a:r>
              <a:rPr lang="bg-BG" sz="8000" b="1" dirty="0"/>
              <a:t>Благодаря!</a:t>
            </a:r>
          </a:p>
        </p:txBody>
      </p:sp>
    </p:spTree>
    <p:extLst>
      <p:ext uri="{BB962C8B-B14F-4D97-AF65-F5344CB8AC3E}">
        <p14:creationId xmlns:p14="http://schemas.microsoft.com/office/powerpoint/2010/main" val="43719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1449</TotalTime>
  <Words>330</Words>
  <Application>Microsoft Office PowerPoint</Application>
  <PresentationFormat>Широк екран</PresentationFormat>
  <Paragraphs>37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Осъзнато родиТелство</vt:lpstr>
      <vt:lpstr> осъзнати към своите вътрешни преживявания </vt:lpstr>
      <vt:lpstr>Съзнателно или не, ние като родители изграждаме сценария на живота на нашето дете</vt:lpstr>
      <vt:lpstr>Присъстващият родител е по-полезен от неглижиращия родител, но свръхобгрижващият родител нанася повече вреда в дългосрочен план.</vt:lpstr>
      <vt:lpstr>Осъзнато родителство </vt:lpstr>
      <vt:lpstr>Родителски роли</vt:lpstr>
      <vt:lpstr>Благодаря!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Осъзнато родителство</dc:title>
  <dc:creator>PC</dc:creator>
  <cp:lastModifiedBy>БИСТРА К. КАДИЕВА-ГОЧЕВА</cp:lastModifiedBy>
  <cp:revision>35</cp:revision>
  <dcterms:created xsi:type="dcterms:W3CDTF">2023-10-28T16:48:25Z</dcterms:created>
  <dcterms:modified xsi:type="dcterms:W3CDTF">2024-01-10T06:30:21Z</dcterms:modified>
</cp:coreProperties>
</file>